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>
        <p:scale>
          <a:sx n="75" d="100"/>
          <a:sy n="75" d="100"/>
        </p:scale>
        <p:origin x="31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455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77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667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261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609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6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36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73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083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286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158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CD27B-A00E-45CC-A6D1-17F814507847}" type="datetimeFigureOut">
              <a:rPr lang="he-IL" smtClean="0"/>
              <a:t>י"ז/כסלו/תשע"ח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128FF-3433-4F5A-B53B-5F6B96F119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84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241" y="0"/>
            <a:ext cx="5259202" cy="6858000"/>
          </a:xfrm>
          <a:prstGeom prst="rect">
            <a:avLst/>
          </a:prstGeom>
        </p:spPr>
      </p:pic>
      <p:grpSp>
        <p:nvGrpSpPr>
          <p:cNvPr id="5" name="קבוצה 4"/>
          <p:cNvGrpSpPr/>
          <p:nvPr/>
        </p:nvGrpSpPr>
        <p:grpSpPr>
          <a:xfrm>
            <a:off x="4781626" y="2127904"/>
            <a:ext cx="1651819" cy="993915"/>
            <a:chOff x="2517058" y="600238"/>
            <a:chExt cx="1651819" cy="1823962"/>
          </a:xfrm>
        </p:grpSpPr>
        <p:sp>
          <p:nvSpPr>
            <p:cNvPr id="6" name="מלבן 5"/>
            <p:cNvSpPr/>
            <p:nvPr/>
          </p:nvSpPr>
          <p:spPr>
            <a:xfrm>
              <a:off x="2517058" y="816077"/>
              <a:ext cx="1651819" cy="1396181"/>
            </a:xfrm>
            <a:prstGeom prst="rect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/>
            <p:cNvSpPr/>
            <p:nvPr/>
          </p:nvSpPr>
          <p:spPr>
            <a:xfrm>
              <a:off x="3150395" y="2212259"/>
              <a:ext cx="1018482" cy="211941"/>
            </a:xfrm>
            <a:prstGeom prst="rect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2517058" y="600238"/>
              <a:ext cx="1335150" cy="215840"/>
            </a:xfrm>
            <a:prstGeom prst="rect">
              <a:avLst/>
            </a:prstGeom>
            <a:solidFill>
              <a:srgbClr val="FFFF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12542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9461" y="765694"/>
            <a:ext cx="11801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 smtClean="0">
                <a:latin typeface="FrankRuehl "/>
                <a:cs typeface="FrankRuehl BT" pitchFamily="2" charset="-79"/>
              </a:rPr>
              <a:t>                            ורגל </a:t>
            </a:r>
            <a:r>
              <a:rPr lang="he-IL" sz="4400" dirty="0">
                <a:latin typeface="FrankRuehl "/>
                <a:cs typeface="FrankRuehl BT" pitchFamily="2" charset="-79"/>
              </a:rPr>
              <a:t>מאי?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שייריה!? </a:t>
            </a:r>
            <a:r>
              <a:rPr lang="he-IL" sz="4400" dirty="0">
                <a:latin typeface="FrankRuehl "/>
                <a:cs typeface="FrankRuehl BT" pitchFamily="2" charset="-79"/>
              </a:rPr>
              <a:t>כשהזיק חב המזיק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</a:t>
            </a:r>
            <a:r>
              <a:rPr lang="he-IL" sz="4400" dirty="0">
                <a:latin typeface="FrankRuehl "/>
                <a:cs typeface="FrankRuehl BT" pitchFamily="2" charset="-79"/>
              </a:rPr>
              <a:t>רגל</a:t>
            </a:r>
            <a:r>
              <a:rPr lang="he-IL" sz="4400" dirty="0">
                <a:latin typeface="FrankRuehl "/>
                <a:cs typeface="FrankRuehl BT" pitchFamily="2" charset="-79"/>
                <a:hlinkClick r:id="" action="ppaction://hlinkshowjump?jump=nextslide"/>
              </a:rPr>
              <a:t>.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>
                <a:latin typeface="FrankRuehl "/>
                <a:cs typeface="FrankRuehl BT" pitchFamily="2" charset="-79"/>
              </a:rPr>
              <a:t>אלא אמר רבא: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תנא </a:t>
            </a:r>
            <a:r>
              <a:rPr lang="he-IL" sz="4400" dirty="0">
                <a:latin typeface="FrankRuehl "/>
                <a:cs typeface="FrankRuehl BT" pitchFamily="2" charset="-79"/>
              </a:rPr>
              <a:t>שור לרגלו ומבעה לשינו,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וה"ק</a:t>
            </a:r>
            <a:r>
              <a:rPr lang="he-IL" sz="4400" dirty="0">
                <a:latin typeface="FrankRuehl "/>
                <a:cs typeface="FrankRuehl BT" pitchFamily="2" charset="-79"/>
              </a:rPr>
              <a:t>: לא 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שהזיקה מצוי כראי השן שאין הזיקה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מצוי</a:t>
            </a:r>
            <a:r>
              <a:rPr lang="he-IL" sz="4400" dirty="0">
                <a:latin typeface="FrankRuehl "/>
                <a:cs typeface="FrankRuehl BT" pitchFamily="2" charset="-79"/>
              </a:rPr>
              <a:t>, ולא ראי השן שיש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 כראי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שאין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. וקרן מאי? </a:t>
            </a:r>
            <a:r>
              <a:rPr lang="he-IL" sz="4400" dirty="0">
                <a:latin typeface="FrankRuehl "/>
                <a:cs typeface="FrankRuehl BT" pitchFamily="2" charset="-79"/>
              </a:rPr>
              <a:t>שייריה?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כשהזיק   חב   </a:t>
            </a:r>
            <a:r>
              <a:rPr lang="he-IL" sz="4400" dirty="0">
                <a:latin typeface="FrankRuehl "/>
                <a:cs typeface="FrankRuehl BT" pitchFamily="2" charset="-79"/>
              </a:rPr>
              <a:t>המזיק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r>
              <a:rPr lang="he-IL" sz="4400" dirty="0">
                <a:latin typeface="FrankRuehl "/>
                <a:cs typeface="FrankRuehl BT" pitchFamily="2" charset="-79"/>
              </a:rPr>
              <a:t>קרן.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במועדין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מתחילתן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בתמין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ולבסוף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מועדין</a:t>
            </a:r>
            <a:r>
              <a:rPr lang="he-IL" sz="4400" dirty="0">
                <a:latin typeface="FrankRuehl "/>
                <a:cs typeface="FrankRuehl BT" pitchFamily="2" charset="-79"/>
              </a:rPr>
              <a:t> לא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endParaRPr lang="he-IL" sz="4400" dirty="0">
              <a:latin typeface="FrankRuehl "/>
              <a:cs typeface="FrankRuehl BT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034362" y="-83514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948157" y="854579"/>
            <a:ext cx="4119073" cy="606752"/>
          </a:xfrm>
          <a:prstGeom prst="rect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8408722" y="-76132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247650" y="839816"/>
            <a:ext cx="11759189" cy="1251323"/>
            <a:chOff x="247650" y="839816"/>
            <a:chExt cx="11759189" cy="1251323"/>
          </a:xfrm>
        </p:grpSpPr>
        <p:sp>
          <p:nvSpPr>
            <p:cNvPr id="9" name="מלבן 8"/>
            <p:cNvSpPr/>
            <p:nvPr/>
          </p:nvSpPr>
          <p:spPr>
            <a:xfrm>
              <a:off x="8848724" y="1484387"/>
              <a:ext cx="3158115" cy="606752"/>
            </a:xfrm>
            <a:prstGeom prst="rect">
              <a:avLst/>
            </a:prstGeom>
            <a:solidFill>
              <a:srgbClr val="FFFF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247650" y="839816"/>
              <a:ext cx="3700507" cy="606752"/>
            </a:xfrm>
            <a:prstGeom prst="rect">
              <a:avLst/>
            </a:prstGeom>
            <a:solidFill>
              <a:srgbClr val="FFFF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23533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7" grpId="0" animBg="1"/>
      <p:bldP spid="7" grpId="1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5924550" y="1356063"/>
            <a:ext cx="626744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 smtClean="0"/>
              <a:t>ארבעה אבות נזיקין השור והבור והמבעה </a:t>
            </a:r>
            <a:r>
              <a:rPr lang="he-IL" sz="3200" dirty="0" err="1" smtClean="0"/>
              <a:t>וההבער</a:t>
            </a:r>
            <a:r>
              <a:rPr lang="he-IL" sz="3200" dirty="0" smtClean="0"/>
              <a:t> לא הרי השור כהרי המבעה ולא וכו' ...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e-IL" sz="3200" dirty="0" smtClean="0"/>
              <a:t> וכשהזיק חב המזיק לשלם תשלומי נזק במיטב הארץ: 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-85725" y="565488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3200" dirty="0" smtClean="0"/>
              <a:t>                   משנה ב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he-IL" sz="3200" dirty="0" smtClean="0"/>
              <a:t>כל</a:t>
            </a:r>
            <a:r>
              <a:rPr lang="he-IL" dirty="0" smtClean="0"/>
              <a:t> </a:t>
            </a:r>
            <a:r>
              <a:rPr lang="he-IL" sz="3200" dirty="0"/>
              <a:t>שחבתי בשמירתו הכשרתי את נזקו </a:t>
            </a:r>
            <a:r>
              <a:rPr lang="he-IL" sz="3200" dirty="0" smtClean="0"/>
              <a:t>הכשרתי במקצת נזקו חבתי </a:t>
            </a:r>
            <a:r>
              <a:rPr lang="he-IL" sz="3200" dirty="0" err="1" smtClean="0"/>
              <a:t>בתשלומין</a:t>
            </a:r>
            <a:r>
              <a:rPr lang="he-IL" sz="3200" dirty="0" smtClean="0"/>
              <a:t> כהכשר כל נזקו </a:t>
            </a:r>
            <a:r>
              <a:rPr lang="he-IL" sz="3200" dirty="0" err="1" smtClean="0"/>
              <a:t>וכו</a:t>
            </a:r>
            <a:r>
              <a:rPr lang="he-IL" sz="3200" dirty="0" smtClean="0"/>
              <a:t>'...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e-IL" sz="3200" dirty="0" smtClean="0"/>
              <a:t>וכשהזיק </a:t>
            </a:r>
            <a:r>
              <a:rPr lang="he-IL" sz="3200" dirty="0"/>
              <a:t>חב המזיק לשלם תשלומי נזק במיטב הארץ: </a:t>
            </a:r>
          </a:p>
          <a:p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9058275" y="565488"/>
            <a:ext cx="1452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/>
              <a:t>משנה א</a:t>
            </a:r>
          </a:p>
        </p:txBody>
      </p:sp>
      <p:cxnSp>
        <p:nvCxnSpPr>
          <p:cNvPr id="8" name="מחבר ישר 7"/>
          <p:cNvCxnSpPr/>
          <p:nvPr/>
        </p:nvCxnSpPr>
        <p:spPr>
          <a:xfrm>
            <a:off x="6010275" y="133975"/>
            <a:ext cx="0" cy="6400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קבוצה 10"/>
          <p:cNvGrpSpPr/>
          <p:nvPr/>
        </p:nvGrpSpPr>
        <p:grpSpPr>
          <a:xfrm>
            <a:off x="1" y="2911361"/>
            <a:ext cx="5924549" cy="1042705"/>
            <a:chOff x="6115050" y="3334376"/>
            <a:chExt cx="5924549" cy="1042705"/>
          </a:xfrm>
        </p:grpSpPr>
        <p:sp>
          <p:nvSpPr>
            <p:cNvPr id="9" name="מלבן 8"/>
            <p:cNvSpPr/>
            <p:nvPr/>
          </p:nvSpPr>
          <p:spPr>
            <a:xfrm>
              <a:off x="6115050" y="3334376"/>
              <a:ext cx="5924549" cy="523250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9810750" y="3853831"/>
              <a:ext cx="2228849" cy="523250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096000" y="2909463"/>
            <a:ext cx="5972175" cy="1042705"/>
            <a:chOff x="6067424" y="3334376"/>
            <a:chExt cx="5972175" cy="1042705"/>
          </a:xfrm>
        </p:grpSpPr>
        <p:sp>
          <p:nvSpPr>
            <p:cNvPr id="13" name="מלבן 12"/>
            <p:cNvSpPr/>
            <p:nvPr/>
          </p:nvSpPr>
          <p:spPr>
            <a:xfrm>
              <a:off x="6067424" y="3334376"/>
              <a:ext cx="5972175" cy="523250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9810750" y="3853831"/>
              <a:ext cx="2228849" cy="523250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2052638" y="4039412"/>
            <a:ext cx="2667000" cy="1770556"/>
            <a:chOff x="2052638" y="4039412"/>
            <a:chExt cx="2667000" cy="1770556"/>
          </a:xfrm>
        </p:grpSpPr>
        <p:sp>
          <p:nvSpPr>
            <p:cNvPr id="15" name="TextBox 14"/>
            <p:cNvSpPr txBox="1"/>
            <p:nvPr/>
          </p:nvSpPr>
          <p:spPr>
            <a:xfrm>
              <a:off x="2052638" y="4855861"/>
              <a:ext cx="2667000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800" dirty="0" smtClean="0">
                  <a:latin typeface="Guttman Yad-Brush" panose="02010401010101010101" pitchFamily="2" charset="-79"/>
                  <a:cs typeface="Guttman Yad-Brush" panose="02010401010101010101" pitchFamily="2" charset="-79"/>
                </a:rPr>
                <a:t>זה למה לי? הוא מיותר?!</a:t>
              </a:r>
              <a:endPara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endParaRPr>
            </a:p>
          </p:txBody>
        </p:sp>
        <p:cxnSp>
          <p:nvCxnSpPr>
            <p:cNvPr id="17" name="מחבר חץ ישר 16"/>
            <p:cNvCxnSpPr/>
            <p:nvPr/>
          </p:nvCxnSpPr>
          <p:spPr>
            <a:xfrm flipH="1" flipV="1">
              <a:off x="3590925" y="4039412"/>
              <a:ext cx="19050" cy="8220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547813" y="4380035"/>
            <a:ext cx="31718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לאתויי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"רגל" !</a:t>
            </a:r>
          </a:p>
        </p:txBody>
      </p:sp>
    </p:spTree>
    <p:extLst>
      <p:ext uri="{BB962C8B-B14F-4D97-AF65-F5344CB8AC3E}">
        <p14:creationId xmlns:p14="http://schemas.microsoft.com/office/powerpoint/2010/main" val="15048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9461" y="765694"/>
            <a:ext cx="11801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 smtClean="0">
                <a:latin typeface="FrankRuehl "/>
                <a:cs typeface="FrankRuehl BT" pitchFamily="2" charset="-79"/>
              </a:rPr>
              <a:t>                            ורגל </a:t>
            </a:r>
            <a:r>
              <a:rPr lang="he-IL" sz="4400" dirty="0">
                <a:latin typeface="FrankRuehl "/>
                <a:cs typeface="FrankRuehl BT" pitchFamily="2" charset="-79"/>
              </a:rPr>
              <a:t>מאי?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שייריה!? </a:t>
            </a:r>
            <a:r>
              <a:rPr lang="he-IL" sz="4400" dirty="0">
                <a:latin typeface="FrankRuehl "/>
                <a:cs typeface="FrankRuehl BT" pitchFamily="2" charset="-79"/>
              </a:rPr>
              <a:t>כשהזיק חב המזיק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רגל.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>
                <a:latin typeface="FrankRuehl "/>
                <a:cs typeface="FrankRuehl BT" pitchFamily="2" charset="-79"/>
              </a:rPr>
              <a:t>אלא אמר רבא: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תנא </a:t>
            </a:r>
            <a:r>
              <a:rPr lang="he-IL" sz="4400" dirty="0">
                <a:latin typeface="FrankRuehl "/>
                <a:cs typeface="FrankRuehl BT" pitchFamily="2" charset="-79"/>
              </a:rPr>
              <a:t>שור לרגלו ומבעה לשינו,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וה"ק</a:t>
            </a:r>
            <a:r>
              <a:rPr lang="he-IL" sz="4400" dirty="0">
                <a:latin typeface="FrankRuehl "/>
                <a:cs typeface="FrankRuehl BT" pitchFamily="2" charset="-79"/>
              </a:rPr>
              <a:t>: לא 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שהזיקה מצוי כראי השן שאין הזיקה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מצוי</a:t>
            </a:r>
            <a:r>
              <a:rPr lang="he-IL" sz="4400" dirty="0">
                <a:latin typeface="FrankRuehl "/>
                <a:cs typeface="FrankRuehl BT" pitchFamily="2" charset="-79"/>
              </a:rPr>
              <a:t>, ולא ראי השן שיש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 כראי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שאין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. וקרן מאי? </a:t>
            </a:r>
            <a:r>
              <a:rPr lang="he-IL" sz="4400" dirty="0">
                <a:latin typeface="FrankRuehl "/>
                <a:cs typeface="FrankRuehl BT" pitchFamily="2" charset="-79"/>
              </a:rPr>
              <a:t>שייריה?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כשהזיק   חב   </a:t>
            </a:r>
            <a:r>
              <a:rPr lang="he-IL" sz="4400" dirty="0">
                <a:latin typeface="FrankRuehl "/>
                <a:cs typeface="FrankRuehl BT" pitchFamily="2" charset="-79"/>
              </a:rPr>
              <a:t>המזיק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r>
              <a:rPr lang="he-IL" sz="4400" dirty="0">
                <a:latin typeface="FrankRuehl "/>
                <a:cs typeface="FrankRuehl BT" pitchFamily="2" charset="-79"/>
              </a:rPr>
              <a:t>קרן.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במועדין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מתחילתן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בתמין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ולבסוף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מועדין</a:t>
            </a:r>
            <a:r>
              <a:rPr lang="he-IL" sz="4400" dirty="0">
                <a:latin typeface="FrankRuehl "/>
                <a:cs typeface="FrankRuehl BT" pitchFamily="2" charset="-79"/>
              </a:rPr>
              <a:t> לא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endParaRPr lang="he-IL" sz="4400" dirty="0">
              <a:latin typeface="FrankRuehl "/>
              <a:cs typeface="FrankRuehl BT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000627" y="-157636"/>
            <a:ext cx="3924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מקשה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629150" y="1457325"/>
            <a:ext cx="4000500" cy="666750"/>
          </a:xfrm>
          <a:prstGeom prst="rect">
            <a:avLst/>
          </a:prstGeom>
          <a:solidFill>
            <a:srgbClr val="FFFF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7704072" y="-177457"/>
            <a:ext cx="4221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 smtClean="0">
                <a:ln w="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מתרצת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3" name="קבוצה 12"/>
          <p:cNvGrpSpPr/>
          <p:nvPr/>
        </p:nvGrpSpPr>
        <p:grpSpPr>
          <a:xfrm>
            <a:off x="265186" y="1510251"/>
            <a:ext cx="11659913" cy="1438274"/>
            <a:chOff x="265186" y="1510251"/>
            <a:chExt cx="11659913" cy="1438274"/>
          </a:xfrm>
        </p:grpSpPr>
        <p:sp>
          <p:nvSpPr>
            <p:cNvPr id="8" name="מלבן 7"/>
            <p:cNvSpPr/>
            <p:nvPr/>
          </p:nvSpPr>
          <p:spPr>
            <a:xfrm>
              <a:off x="265186" y="1510251"/>
              <a:ext cx="4116314" cy="719137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4381500" y="2229388"/>
              <a:ext cx="7543599" cy="719137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2" name="מלבן 11"/>
          <p:cNvSpPr/>
          <p:nvPr/>
        </p:nvSpPr>
        <p:spPr>
          <a:xfrm>
            <a:off x="5419725" y="4229100"/>
            <a:ext cx="6561478" cy="65722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265186" y="2848130"/>
            <a:ext cx="11659913" cy="694013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410825" y="3612354"/>
            <a:ext cx="1514274" cy="59692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265186" y="2186174"/>
            <a:ext cx="3754364" cy="65722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09082" y="3561964"/>
            <a:ext cx="10145639" cy="657225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65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6" dur="3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1" dur="7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250"/>
                            </p:stCondLst>
                            <p:childTnLst>
                              <p:par>
                                <p:cTn id="5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7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500"/>
                            </p:stCondLst>
                            <p:childTnLst>
                              <p:par>
                                <p:cTn id="6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7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 animBg="1"/>
      <p:bldP spid="6" grpId="1" animBg="1"/>
      <p:bldP spid="7" grpId="0"/>
      <p:bldP spid="12" grpId="0" animBg="1"/>
      <p:bldP spid="10" grpId="0" animBg="1"/>
      <p:bldP spid="11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46149" y="459026"/>
            <a:ext cx="895790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לא הרי          כהרי            </a:t>
            </a:r>
            <a:endParaRPr lang="he-IL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1272" y="183125"/>
            <a:ext cx="10434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חמור</a:t>
            </a:r>
            <a:endParaRPr lang="he-IL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9197" y="183125"/>
            <a:ext cx="10434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</a:rPr>
              <a:t>קל</a:t>
            </a:r>
            <a:endParaRPr lang="he-IL" sz="2800" b="1" dirty="0">
              <a:ln>
                <a:solidFill>
                  <a:sysClr val="windowText" lastClr="000000"/>
                </a:solidFill>
              </a:ln>
              <a:solidFill>
                <a:schemeClr val="accent6"/>
              </a:solidFill>
            </a:endParaRPr>
          </a:p>
        </p:txBody>
      </p:sp>
      <p:grpSp>
        <p:nvGrpSpPr>
          <p:cNvPr id="35" name="קבוצה 34"/>
          <p:cNvGrpSpPr/>
          <p:nvPr/>
        </p:nvGrpSpPr>
        <p:grpSpPr>
          <a:xfrm>
            <a:off x="3906150" y="2213639"/>
            <a:ext cx="4990423" cy="3498672"/>
            <a:chOff x="3523128" y="2022438"/>
            <a:chExt cx="5360902" cy="3506993"/>
          </a:xfrm>
        </p:grpSpPr>
        <p:grpSp>
          <p:nvGrpSpPr>
            <p:cNvPr id="33" name="קבוצה 32"/>
            <p:cNvGrpSpPr/>
            <p:nvPr/>
          </p:nvGrpSpPr>
          <p:grpSpPr>
            <a:xfrm>
              <a:off x="3523128" y="2022438"/>
              <a:ext cx="5360902" cy="2710928"/>
              <a:chOff x="3614569" y="1645920"/>
              <a:chExt cx="5360902" cy="2710928"/>
            </a:xfrm>
          </p:grpSpPr>
          <p:cxnSp>
            <p:nvCxnSpPr>
              <p:cNvPr id="8" name="מחבר ישר 7"/>
              <p:cNvCxnSpPr/>
              <p:nvPr/>
            </p:nvCxnSpPr>
            <p:spPr>
              <a:xfrm>
                <a:off x="4120179" y="1645920"/>
                <a:ext cx="4356847" cy="14415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מחבר ישר 9"/>
              <p:cNvCxnSpPr/>
              <p:nvPr/>
            </p:nvCxnSpPr>
            <p:spPr>
              <a:xfrm>
                <a:off x="6203579" y="2312894"/>
                <a:ext cx="0" cy="204395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11"/>
              <p:cNvCxnSpPr/>
              <p:nvPr/>
            </p:nvCxnSpPr>
            <p:spPr>
              <a:xfrm>
                <a:off x="4206240" y="1656678"/>
                <a:ext cx="10758" cy="64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מחבר ישר 12"/>
              <p:cNvCxnSpPr/>
              <p:nvPr/>
            </p:nvCxnSpPr>
            <p:spPr>
              <a:xfrm>
                <a:off x="8373044" y="3055171"/>
                <a:ext cx="10758" cy="64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קבוצה 27"/>
              <p:cNvGrpSpPr/>
              <p:nvPr/>
            </p:nvGrpSpPr>
            <p:grpSpPr>
              <a:xfrm>
                <a:off x="7770613" y="3710604"/>
                <a:ext cx="1204858" cy="646244"/>
                <a:chOff x="7770613" y="3710604"/>
                <a:chExt cx="1204858" cy="646244"/>
              </a:xfrm>
            </p:grpSpPr>
            <p:sp>
              <p:nvSpPr>
                <p:cNvPr id="19" name="סוגר מרובע ימני 18"/>
                <p:cNvSpPr/>
                <p:nvPr/>
              </p:nvSpPr>
              <p:spPr>
                <a:xfrm rot="5400000">
                  <a:off x="8093343" y="3474720"/>
                  <a:ext cx="559398" cy="1204857"/>
                </a:xfrm>
                <a:prstGeom prst="rightBracket">
                  <a:avLst/>
                </a:prstGeom>
                <a:solidFill>
                  <a:srgbClr val="FF5050">
                    <a:alpha val="57000"/>
                  </a:srgb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21" name="מחבר ישר 20"/>
                <p:cNvCxnSpPr/>
                <p:nvPr/>
              </p:nvCxnSpPr>
              <p:spPr>
                <a:xfrm>
                  <a:off x="8373044" y="3713929"/>
                  <a:ext cx="602427" cy="942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מחבר ישר 22"/>
                <p:cNvCxnSpPr>
                  <a:stCxn id="19" idx="1"/>
                </p:cNvCxnSpPr>
                <p:nvPr/>
              </p:nvCxnSpPr>
              <p:spPr>
                <a:xfrm flipV="1">
                  <a:off x="7770614" y="3710604"/>
                  <a:ext cx="613186" cy="868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קבוצה 28"/>
              <p:cNvGrpSpPr/>
              <p:nvPr/>
            </p:nvGrpSpPr>
            <p:grpSpPr>
              <a:xfrm>
                <a:off x="3614569" y="2312894"/>
                <a:ext cx="1204858" cy="646244"/>
                <a:chOff x="7770613" y="3710604"/>
                <a:chExt cx="1204858" cy="646244"/>
              </a:xfrm>
            </p:grpSpPr>
            <p:sp>
              <p:nvSpPr>
                <p:cNvPr id="30" name="סוגר מרובע ימני 29"/>
                <p:cNvSpPr/>
                <p:nvPr/>
              </p:nvSpPr>
              <p:spPr>
                <a:xfrm rot="5400000">
                  <a:off x="8093343" y="3474720"/>
                  <a:ext cx="559398" cy="1204857"/>
                </a:xfrm>
                <a:prstGeom prst="rightBracket">
                  <a:avLst/>
                </a:prstGeom>
                <a:solidFill>
                  <a:srgbClr val="66FF33">
                    <a:alpha val="55000"/>
                  </a:srgb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solidFill>
                      <a:srgbClr val="66FF33"/>
                    </a:solidFill>
                  </a:endParaRPr>
                </a:p>
              </p:txBody>
            </p:sp>
            <p:cxnSp>
              <p:nvCxnSpPr>
                <p:cNvPr id="31" name="מחבר ישר 30"/>
                <p:cNvCxnSpPr/>
                <p:nvPr/>
              </p:nvCxnSpPr>
              <p:spPr>
                <a:xfrm>
                  <a:off x="8373044" y="3713929"/>
                  <a:ext cx="602427" cy="942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מחבר ישר 31"/>
                <p:cNvCxnSpPr>
                  <a:stCxn id="30" idx="1"/>
                </p:cNvCxnSpPr>
                <p:nvPr/>
              </p:nvCxnSpPr>
              <p:spPr>
                <a:xfrm flipV="1">
                  <a:off x="7770614" y="3710604"/>
                  <a:ext cx="613186" cy="868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עוגה 33"/>
            <p:cNvSpPr/>
            <p:nvPr/>
          </p:nvSpPr>
          <p:spPr>
            <a:xfrm rot="10800000">
              <a:off x="5604733" y="4733365"/>
              <a:ext cx="1021976" cy="796066"/>
            </a:xfrm>
            <a:prstGeom prst="pie">
              <a:avLst>
                <a:gd name="adj1" fmla="val 0"/>
                <a:gd name="adj2" fmla="val 1080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47221" y="1500126"/>
            <a:ext cx="575575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>
                <a:latin typeface="Guttman Mantova" panose="02010401010101010101" pitchFamily="2" charset="-79"/>
                <a:cs typeface="1Dalila" pitchFamily="2" charset="-79"/>
              </a:rPr>
              <a:t>כיצד מסביר שמואל את המשנה</a:t>
            </a:r>
            <a:endParaRPr lang="he-IL" sz="4400" dirty="0">
              <a:latin typeface="Guttman Mantova" panose="02010401010101010101" pitchFamily="2" charset="-79"/>
              <a:cs typeface="1Dalila" pitchFamily="2" charset="-79"/>
            </a:endParaRPr>
          </a:p>
        </p:txBody>
      </p:sp>
      <p:grpSp>
        <p:nvGrpSpPr>
          <p:cNvPr id="39" name="קבוצה 38"/>
          <p:cNvGrpSpPr/>
          <p:nvPr/>
        </p:nvGrpSpPr>
        <p:grpSpPr>
          <a:xfrm>
            <a:off x="1921737" y="448143"/>
            <a:ext cx="5832292" cy="1017696"/>
            <a:chOff x="1900222" y="458901"/>
            <a:chExt cx="5832292" cy="1017696"/>
          </a:xfrm>
        </p:grpSpPr>
        <p:sp>
          <p:nvSpPr>
            <p:cNvPr id="37" name="מלבן 36"/>
            <p:cNvSpPr/>
            <p:nvPr/>
          </p:nvSpPr>
          <p:spPr>
            <a:xfrm>
              <a:off x="5970493" y="458901"/>
              <a:ext cx="176202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6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השור</a:t>
              </a:r>
            </a:p>
          </p:txBody>
        </p:sp>
        <p:sp>
          <p:nvSpPr>
            <p:cNvPr id="38" name="מלבן 37"/>
            <p:cNvSpPr/>
            <p:nvPr/>
          </p:nvSpPr>
          <p:spPr>
            <a:xfrm>
              <a:off x="1900222" y="460934"/>
              <a:ext cx="2398413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6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המבעה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>
            <a:off x="2435500" y="420735"/>
            <a:ext cx="5318529" cy="1017696"/>
            <a:chOff x="2413985" y="458901"/>
            <a:chExt cx="5318529" cy="1017696"/>
          </a:xfrm>
        </p:grpSpPr>
        <p:sp>
          <p:nvSpPr>
            <p:cNvPr id="41" name="מלבן 40"/>
            <p:cNvSpPr/>
            <p:nvPr/>
          </p:nvSpPr>
          <p:spPr>
            <a:xfrm>
              <a:off x="6031407" y="458901"/>
              <a:ext cx="1701107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600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A5002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הרגל</a:t>
              </a:r>
              <a:endParaRPr lang="he-IL" sz="6000" dirty="0">
                <a:ln w="28575">
                  <a:solidFill>
                    <a:sysClr val="windowText" lastClr="000000"/>
                  </a:solidFill>
                </a:ln>
                <a:solidFill>
                  <a:srgbClr val="A5002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מלבן 41"/>
            <p:cNvSpPr/>
            <p:nvPr/>
          </p:nvSpPr>
          <p:spPr>
            <a:xfrm>
              <a:off x="2413985" y="460934"/>
              <a:ext cx="137088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6000" dirty="0">
                  <a:ln w="28575">
                    <a:solidFill>
                      <a:sysClr val="windowText" lastClr="000000"/>
                    </a:solidFill>
                  </a:ln>
                  <a:solidFill>
                    <a:srgbClr val="6699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השן</a:t>
              </a:r>
            </a:p>
          </p:txBody>
        </p:sp>
      </p:grpSp>
      <p:sp>
        <p:nvSpPr>
          <p:cNvPr id="43" name="מלבן 42"/>
          <p:cNvSpPr/>
          <p:nvPr/>
        </p:nvSpPr>
        <p:spPr>
          <a:xfrm>
            <a:off x="-56701" y="1197976"/>
            <a:ext cx="122290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1600" dirty="0" smtClean="0"/>
          </a:p>
          <a:p>
            <a:r>
              <a:rPr lang="he-IL" sz="4000" dirty="0">
                <a:latin typeface="FrankRuehl "/>
                <a:cs typeface="FrankRuehl BT" pitchFamily="2" charset="-79"/>
              </a:rPr>
              <a:t>"לא ראי 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הרגל- </a:t>
            </a:r>
            <a:r>
              <a:rPr lang="he-IL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5050"/>
                </a:solidFill>
                <a:latin typeface="FrankRuehl "/>
                <a:cs typeface="FrankRuehl BT" pitchFamily="2" charset="-79"/>
              </a:rPr>
              <a:t>שהזיקו מצוי     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כראי 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השן- </a:t>
            </a:r>
            <a:r>
              <a:rPr lang="he-IL" sz="4000" dirty="0" smtClean="0">
                <a:ln>
                  <a:solidFill>
                    <a:sysClr val="windowText" lastClr="000000"/>
                  </a:solidFill>
                </a:ln>
                <a:solidFill>
                  <a:srgbClr val="669900"/>
                </a:solidFill>
                <a:latin typeface="FrankRuehl "/>
                <a:cs typeface="FrankRuehl BT" pitchFamily="2" charset="-79"/>
              </a:rPr>
              <a:t>שאין הזיקו מצוי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" </a:t>
            </a:r>
            <a:endParaRPr lang="he-IL" sz="4000" dirty="0">
              <a:latin typeface="FrankRuehl "/>
              <a:cs typeface="FrankRuehl BT" pitchFamily="2" charset="-79"/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7846896" y="4232282"/>
            <a:ext cx="10182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uttman Mantova" panose="02010401010101010101" pitchFamily="2" charset="-79"/>
                <a:cs typeface="Guttman Mantova" panose="02010401010101010101" pitchFamily="2" charset="-79"/>
              </a:rPr>
              <a:t>רגל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uttman Mantova" panose="02010401010101010101" pitchFamily="2" charset="-79"/>
              <a:cs typeface="Guttman Mantova" panose="02010401010101010101" pitchFamily="2" charset="-79"/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4105308" y="2866204"/>
            <a:ext cx="7232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uttman Mantova" panose="02010401010101010101" pitchFamily="2" charset="-79"/>
                <a:cs typeface="Guttman Mantova" panose="02010401010101010101" pitchFamily="2" charset="-79"/>
              </a:rPr>
              <a:t>שן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uttman Mantova" panose="02010401010101010101" pitchFamily="2" charset="-79"/>
              <a:cs typeface="Guttman Mantova" panose="02010401010101010101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10510" y="4981744"/>
            <a:ext cx="28727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הזיקו מצוי</a:t>
            </a:r>
            <a:endParaRPr lang="he-IL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599197" y="3547711"/>
            <a:ext cx="28727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u="sng" dirty="0" smtClean="0"/>
              <a:t>אין </a:t>
            </a:r>
            <a:r>
              <a:rPr lang="he-IL" sz="2800" b="1" dirty="0" smtClean="0"/>
              <a:t>הזיקו מצוי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09018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L 0.29856 0.6664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22" y="3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6" grpId="0"/>
      <p:bldP spid="36" grpId="1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93353" y="459026"/>
            <a:ext cx="1066349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לא הרי              כהרי            </a:t>
            </a:r>
            <a:endParaRPr lang="he-IL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5139" y="246354"/>
            <a:ext cx="10434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חמור</a:t>
            </a:r>
            <a:endParaRPr lang="he-IL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3535" y="246110"/>
            <a:ext cx="10434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</a:rPr>
              <a:t>קל</a:t>
            </a:r>
            <a:endParaRPr lang="he-IL" sz="2800" b="1" dirty="0">
              <a:ln>
                <a:solidFill>
                  <a:sysClr val="windowText" lastClr="000000"/>
                </a:solidFill>
              </a:ln>
              <a:solidFill>
                <a:schemeClr val="accent6"/>
              </a:solidFill>
            </a:endParaRPr>
          </a:p>
        </p:txBody>
      </p:sp>
      <p:grpSp>
        <p:nvGrpSpPr>
          <p:cNvPr id="35" name="קבוצה 34"/>
          <p:cNvGrpSpPr/>
          <p:nvPr/>
        </p:nvGrpSpPr>
        <p:grpSpPr>
          <a:xfrm>
            <a:off x="3906150" y="2213639"/>
            <a:ext cx="4990423" cy="3498672"/>
            <a:chOff x="3523128" y="2022438"/>
            <a:chExt cx="5360902" cy="3506993"/>
          </a:xfrm>
        </p:grpSpPr>
        <p:grpSp>
          <p:nvGrpSpPr>
            <p:cNvPr id="33" name="קבוצה 32"/>
            <p:cNvGrpSpPr/>
            <p:nvPr/>
          </p:nvGrpSpPr>
          <p:grpSpPr>
            <a:xfrm>
              <a:off x="3523128" y="2022438"/>
              <a:ext cx="5360902" cy="2710928"/>
              <a:chOff x="3614569" y="1645920"/>
              <a:chExt cx="5360902" cy="2710928"/>
            </a:xfrm>
          </p:grpSpPr>
          <p:cxnSp>
            <p:nvCxnSpPr>
              <p:cNvPr id="8" name="מחבר ישר 7"/>
              <p:cNvCxnSpPr/>
              <p:nvPr/>
            </p:nvCxnSpPr>
            <p:spPr>
              <a:xfrm>
                <a:off x="4120179" y="1645920"/>
                <a:ext cx="4356847" cy="14415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מחבר ישר 9"/>
              <p:cNvCxnSpPr/>
              <p:nvPr/>
            </p:nvCxnSpPr>
            <p:spPr>
              <a:xfrm>
                <a:off x="6203579" y="2312894"/>
                <a:ext cx="0" cy="204395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11"/>
              <p:cNvCxnSpPr/>
              <p:nvPr/>
            </p:nvCxnSpPr>
            <p:spPr>
              <a:xfrm>
                <a:off x="4206240" y="1656678"/>
                <a:ext cx="10758" cy="64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מחבר ישר 12"/>
              <p:cNvCxnSpPr/>
              <p:nvPr/>
            </p:nvCxnSpPr>
            <p:spPr>
              <a:xfrm>
                <a:off x="8373044" y="3055171"/>
                <a:ext cx="10758" cy="64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קבוצה 27"/>
              <p:cNvGrpSpPr/>
              <p:nvPr/>
            </p:nvGrpSpPr>
            <p:grpSpPr>
              <a:xfrm>
                <a:off x="7770613" y="3710604"/>
                <a:ext cx="1204858" cy="646244"/>
                <a:chOff x="7770613" y="3710604"/>
                <a:chExt cx="1204858" cy="646244"/>
              </a:xfrm>
            </p:grpSpPr>
            <p:sp>
              <p:nvSpPr>
                <p:cNvPr id="19" name="סוגר מרובע ימני 18"/>
                <p:cNvSpPr/>
                <p:nvPr/>
              </p:nvSpPr>
              <p:spPr>
                <a:xfrm rot="5400000">
                  <a:off x="8093343" y="3474720"/>
                  <a:ext cx="559398" cy="1204857"/>
                </a:xfrm>
                <a:prstGeom prst="rightBracket">
                  <a:avLst/>
                </a:prstGeom>
                <a:solidFill>
                  <a:srgbClr val="FF5050">
                    <a:alpha val="57000"/>
                  </a:srgb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21" name="מחבר ישר 20"/>
                <p:cNvCxnSpPr/>
                <p:nvPr/>
              </p:nvCxnSpPr>
              <p:spPr>
                <a:xfrm>
                  <a:off x="8373044" y="3713929"/>
                  <a:ext cx="602427" cy="942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מחבר ישר 22"/>
                <p:cNvCxnSpPr>
                  <a:stCxn id="19" idx="1"/>
                </p:cNvCxnSpPr>
                <p:nvPr/>
              </p:nvCxnSpPr>
              <p:spPr>
                <a:xfrm flipV="1">
                  <a:off x="7770614" y="3710604"/>
                  <a:ext cx="613186" cy="868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קבוצה 28"/>
              <p:cNvGrpSpPr/>
              <p:nvPr/>
            </p:nvGrpSpPr>
            <p:grpSpPr>
              <a:xfrm>
                <a:off x="3614569" y="2312894"/>
                <a:ext cx="1204858" cy="646244"/>
                <a:chOff x="7770613" y="3710604"/>
                <a:chExt cx="1204858" cy="646244"/>
              </a:xfrm>
            </p:grpSpPr>
            <p:sp>
              <p:nvSpPr>
                <p:cNvPr id="30" name="סוגר מרובע ימני 29"/>
                <p:cNvSpPr/>
                <p:nvPr/>
              </p:nvSpPr>
              <p:spPr>
                <a:xfrm rot="5400000">
                  <a:off x="8093343" y="3474720"/>
                  <a:ext cx="559398" cy="1204857"/>
                </a:xfrm>
                <a:prstGeom prst="rightBracket">
                  <a:avLst/>
                </a:prstGeom>
                <a:solidFill>
                  <a:srgbClr val="66FF33">
                    <a:alpha val="55000"/>
                  </a:srgb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solidFill>
                      <a:srgbClr val="66FF33"/>
                    </a:solidFill>
                  </a:endParaRPr>
                </a:p>
              </p:txBody>
            </p:sp>
            <p:cxnSp>
              <p:nvCxnSpPr>
                <p:cNvPr id="31" name="מחבר ישר 30"/>
                <p:cNvCxnSpPr/>
                <p:nvPr/>
              </p:nvCxnSpPr>
              <p:spPr>
                <a:xfrm>
                  <a:off x="8373044" y="3713929"/>
                  <a:ext cx="602427" cy="942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מחבר ישר 31"/>
                <p:cNvCxnSpPr>
                  <a:stCxn id="30" idx="1"/>
                </p:cNvCxnSpPr>
                <p:nvPr/>
              </p:nvCxnSpPr>
              <p:spPr>
                <a:xfrm flipV="1">
                  <a:off x="7770614" y="3710604"/>
                  <a:ext cx="613186" cy="868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עוגה 33"/>
            <p:cNvSpPr/>
            <p:nvPr/>
          </p:nvSpPr>
          <p:spPr>
            <a:xfrm rot="10800000">
              <a:off x="5604733" y="4733365"/>
              <a:ext cx="1021976" cy="796066"/>
            </a:xfrm>
            <a:prstGeom prst="pie">
              <a:avLst>
                <a:gd name="adj1" fmla="val 0"/>
                <a:gd name="adj2" fmla="val 1080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47221" y="1500126"/>
            <a:ext cx="575575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>
                <a:latin typeface="Guttman Mantova" panose="02010401010101010101" pitchFamily="2" charset="-79"/>
                <a:cs typeface="1Dalila" pitchFamily="2" charset="-79"/>
              </a:rPr>
              <a:t>כיצד מסביר שמואל את המשנה</a:t>
            </a:r>
            <a:endParaRPr lang="he-IL" sz="4400" dirty="0">
              <a:latin typeface="Guttman Mantova" panose="02010401010101010101" pitchFamily="2" charset="-79"/>
              <a:cs typeface="1Dalila" pitchFamily="2" charset="-79"/>
            </a:endParaRPr>
          </a:p>
        </p:txBody>
      </p:sp>
      <p:grpSp>
        <p:nvGrpSpPr>
          <p:cNvPr id="39" name="קבוצה 38"/>
          <p:cNvGrpSpPr/>
          <p:nvPr/>
        </p:nvGrpSpPr>
        <p:grpSpPr>
          <a:xfrm>
            <a:off x="1654271" y="448143"/>
            <a:ext cx="6099758" cy="1030217"/>
            <a:chOff x="1632756" y="458901"/>
            <a:chExt cx="6099758" cy="1030217"/>
          </a:xfrm>
        </p:grpSpPr>
        <p:sp>
          <p:nvSpPr>
            <p:cNvPr id="37" name="מלבן 36"/>
            <p:cNvSpPr/>
            <p:nvPr/>
          </p:nvSpPr>
          <p:spPr>
            <a:xfrm>
              <a:off x="5334101" y="458901"/>
              <a:ext cx="2398413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6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המבעה</a:t>
              </a:r>
              <a:endPara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מלבן 37"/>
            <p:cNvSpPr/>
            <p:nvPr/>
          </p:nvSpPr>
          <p:spPr>
            <a:xfrm>
              <a:off x="1632756" y="473455"/>
              <a:ext cx="176202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6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השור</a:t>
              </a:r>
              <a:endPara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0" name="קבוצה 39"/>
          <p:cNvGrpSpPr/>
          <p:nvPr/>
        </p:nvGrpSpPr>
        <p:grpSpPr>
          <a:xfrm>
            <a:off x="2044493" y="439417"/>
            <a:ext cx="5127837" cy="1029219"/>
            <a:chOff x="2022978" y="477583"/>
            <a:chExt cx="5127837" cy="1029219"/>
          </a:xfrm>
        </p:grpSpPr>
        <p:sp>
          <p:nvSpPr>
            <p:cNvPr id="41" name="מלבן 40"/>
            <p:cNvSpPr/>
            <p:nvPr/>
          </p:nvSpPr>
          <p:spPr>
            <a:xfrm>
              <a:off x="5779926" y="477583"/>
              <a:ext cx="137088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600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A5002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השן</a:t>
              </a:r>
              <a:endParaRPr lang="he-IL" sz="6000" dirty="0">
                <a:ln w="28575">
                  <a:solidFill>
                    <a:sysClr val="windowText" lastClr="000000"/>
                  </a:solidFill>
                </a:ln>
                <a:solidFill>
                  <a:srgbClr val="A5002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מלבן 41"/>
            <p:cNvSpPr/>
            <p:nvPr/>
          </p:nvSpPr>
          <p:spPr>
            <a:xfrm>
              <a:off x="2022978" y="491139"/>
              <a:ext cx="123783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600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6699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רגל</a:t>
              </a:r>
              <a:endParaRPr lang="he-IL" sz="6000" dirty="0">
                <a:ln w="28575">
                  <a:solidFill>
                    <a:sysClr val="windowText" lastClr="000000"/>
                  </a:solidFill>
                </a:ln>
                <a:solidFill>
                  <a:srgbClr val="6699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3" name="מלבן 42"/>
          <p:cNvSpPr/>
          <p:nvPr/>
        </p:nvSpPr>
        <p:spPr>
          <a:xfrm>
            <a:off x="-270649" y="1199978"/>
            <a:ext cx="122290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1600" dirty="0" smtClean="0"/>
          </a:p>
          <a:p>
            <a:r>
              <a:rPr lang="he-IL" sz="4000" dirty="0">
                <a:latin typeface="FrankRuehl "/>
                <a:cs typeface="FrankRuehl BT" pitchFamily="2" charset="-79"/>
              </a:rPr>
              <a:t>"לא ראי 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השן- </a:t>
            </a:r>
            <a:r>
              <a:rPr lang="he-IL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5050"/>
                </a:solidFill>
                <a:latin typeface="FrankRuehl "/>
                <a:cs typeface="FrankRuehl BT" pitchFamily="2" charset="-79"/>
              </a:rPr>
              <a:t>שיש הנאה </a:t>
            </a:r>
            <a:r>
              <a:rPr lang="he-IL" sz="4000" dirty="0" err="1" smtClean="0">
                <a:ln>
                  <a:solidFill>
                    <a:sysClr val="windowText" lastClr="000000"/>
                  </a:solidFill>
                </a:ln>
                <a:solidFill>
                  <a:srgbClr val="FF5050"/>
                </a:solidFill>
                <a:latin typeface="FrankRuehl "/>
                <a:cs typeface="FrankRuehl BT" pitchFamily="2" charset="-79"/>
              </a:rPr>
              <a:t>להזיקו</a:t>
            </a:r>
            <a:r>
              <a:rPr lang="he-IL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5050"/>
                </a:solidFill>
                <a:latin typeface="FrankRuehl "/>
                <a:cs typeface="FrankRuehl BT" pitchFamily="2" charset="-79"/>
              </a:rPr>
              <a:t>     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הרגל- </a:t>
            </a:r>
            <a:r>
              <a:rPr lang="he-IL" sz="4000" dirty="0" smtClean="0">
                <a:ln>
                  <a:solidFill>
                    <a:sysClr val="windowText" lastClr="000000"/>
                  </a:solidFill>
                </a:ln>
                <a:solidFill>
                  <a:srgbClr val="669900"/>
                </a:solidFill>
                <a:latin typeface="FrankRuehl "/>
                <a:cs typeface="FrankRuehl BT" pitchFamily="2" charset="-79"/>
              </a:rPr>
              <a:t>שאין הנאה </a:t>
            </a:r>
            <a:r>
              <a:rPr lang="he-IL" sz="4000" dirty="0" err="1" smtClean="0">
                <a:ln>
                  <a:solidFill>
                    <a:sysClr val="windowText" lastClr="000000"/>
                  </a:solidFill>
                </a:ln>
                <a:solidFill>
                  <a:srgbClr val="669900"/>
                </a:solidFill>
                <a:latin typeface="FrankRuehl "/>
                <a:cs typeface="FrankRuehl BT" pitchFamily="2" charset="-79"/>
              </a:rPr>
              <a:t>להזיקו</a:t>
            </a:r>
            <a:r>
              <a:rPr lang="he-IL" sz="4000" dirty="0" smtClean="0">
                <a:latin typeface="FrankRuehl "/>
                <a:cs typeface="FrankRuehl BT" pitchFamily="2" charset="-79"/>
              </a:rPr>
              <a:t>" </a:t>
            </a:r>
            <a:endParaRPr lang="he-IL" sz="4000" dirty="0">
              <a:latin typeface="FrankRuehl "/>
              <a:cs typeface="FrankRuehl BT" pitchFamily="2" charset="-79"/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7994373" y="4232282"/>
            <a:ext cx="7232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uttman Mantova" panose="02010401010101010101" pitchFamily="2" charset="-79"/>
                <a:cs typeface="Guttman Mantova" panose="02010401010101010101" pitchFamily="2" charset="-79"/>
              </a:rPr>
              <a:t>שן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uttman Mantova" panose="02010401010101010101" pitchFamily="2" charset="-79"/>
              <a:cs typeface="Guttman Mantova" panose="02010401010101010101" pitchFamily="2" charset="-79"/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3957831" y="2866204"/>
            <a:ext cx="10182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uttman Mantova" panose="02010401010101010101" pitchFamily="2" charset="-79"/>
                <a:cs typeface="Guttman Mantova" panose="02010401010101010101" pitchFamily="2" charset="-79"/>
              </a:rPr>
              <a:t>רגל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uttman Mantova" panose="02010401010101010101" pitchFamily="2" charset="-79"/>
              <a:cs typeface="Guttman Mantova" panose="02010401010101010101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73017" y="5019148"/>
            <a:ext cx="28727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יש הנאה </a:t>
            </a:r>
            <a:r>
              <a:rPr lang="he-IL" sz="2800" b="1" dirty="0" err="1" smtClean="0"/>
              <a:t>להזיקו</a:t>
            </a:r>
            <a:endParaRPr lang="he-IL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081539" y="3550616"/>
            <a:ext cx="28727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 smtClean="0"/>
              <a:t>אין</a:t>
            </a:r>
            <a:r>
              <a:rPr lang="he-IL" sz="2800" b="1" dirty="0" smtClean="0"/>
              <a:t> הנאה </a:t>
            </a:r>
            <a:r>
              <a:rPr lang="he-IL" sz="2800" b="1" dirty="0" err="1" smtClean="0"/>
              <a:t>להזיקו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402867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L 0.29856 0.6664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22" y="3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6" grpId="0"/>
      <p:bldP spid="36" grpId="1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9461" y="765694"/>
            <a:ext cx="11801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 smtClean="0">
                <a:latin typeface="FrankRuehl "/>
                <a:cs typeface="FrankRuehl BT" pitchFamily="2" charset="-79"/>
              </a:rPr>
              <a:t>                            ורגל </a:t>
            </a:r>
            <a:r>
              <a:rPr lang="he-IL" sz="4400" dirty="0">
                <a:latin typeface="FrankRuehl "/>
                <a:cs typeface="FrankRuehl BT" pitchFamily="2" charset="-79"/>
              </a:rPr>
              <a:t>מאי?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שייריה!? </a:t>
            </a:r>
            <a:r>
              <a:rPr lang="he-IL" sz="4400" dirty="0">
                <a:latin typeface="FrankRuehl "/>
                <a:cs typeface="FrankRuehl BT" pitchFamily="2" charset="-79"/>
              </a:rPr>
              <a:t>כשהזיק חב המזיק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רגל.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>
                <a:latin typeface="FrankRuehl "/>
                <a:cs typeface="FrankRuehl BT" pitchFamily="2" charset="-79"/>
              </a:rPr>
              <a:t>אלא אמר רבא: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תנא </a:t>
            </a:r>
            <a:r>
              <a:rPr lang="he-IL" sz="4400" dirty="0">
                <a:latin typeface="FrankRuehl "/>
                <a:cs typeface="FrankRuehl BT" pitchFamily="2" charset="-79"/>
              </a:rPr>
              <a:t>שור לרגלו ומבעה לשינו,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וה"ק</a:t>
            </a:r>
            <a:r>
              <a:rPr lang="he-IL" sz="4400" dirty="0">
                <a:latin typeface="FrankRuehl "/>
                <a:cs typeface="FrankRuehl BT" pitchFamily="2" charset="-79"/>
              </a:rPr>
              <a:t>: לא 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שהזיקה מצוי כראי השן שאין הזיקה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מצוי</a:t>
            </a:r>
            <a:r>
              <a:rPr lang="he-IL" sz="4400" dirty="0">
                <a:latin typeface="FrankRuehl "/>
                <a:cs typeface="FrankRuehl BT" pitchFamily="2" charset="-79"/>
              </a:rPr>
              <a:t>, ולא ראי השן שיש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 כראי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הרגל </a:t>
            </a:r>
            <a:r>
              <a:rPr lang="he-IL" sz="4400" dirty="0">
                <a:latin typeface="FrankRuehl "/>
                <a:cs typeface="FrankRuehl BT" pitchFamily="2" charset="-79"/>
              </a:rPr>
              <a:t>שאין הנאה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להזיקו</a:t>
            </a:r>
            <a:r>
              <a:rPr lang="he-IL" sz="4400" dirty="0">
                <a:latin typeface="FrankRuehl "/>
                <a:cs typeface="FrankRuehl BT" pitchFamily="2" charset="-79"/>
              </a:rPr>
              <a:t>. וקרן מאי? </a:t>
            </a:r>
            <a:r>
              <a:rPr lang="he-IL" sz="4400" dirty="0">
                <a:latin typeface="FrankRuehl "/>
                <a:cs typeface="FrankRuehl BT" pitchFamily="2" charset="-79"/>
              </a:rPr>
              <a:t>שייריה? </a:t>
            </a:r>
            <a:r>
              <a:rPr lang="en-US" sz="4400" dirty="0" smtClean="0">
                <a:latin typeface="FrankRuehl "/>
                <a:cs typeface="FrankRuehl BT" pitchFamily="2" charset="-79"/>
              </a:rPr>
              <a:t/>
            </a:r>
            <a:br>
              <a:rPr lang="en-US" sz="4400" dirty="0" smtClean="0">
                <a:latin typeface="FrankRuehl "/>
                <a:cs typeface="FrankRuehl BT" pitchFamily="2" charset="-79"/>
              </a:rPr>
            </a:br>
            <a:r>
              <a:rPr lang="he-IL" sz="4400" dirty="0" smtClean="0">
                <a:latin typeface="FrankRuehl "/>
                <a:cs typeface="FrankRuehl BT" pitchFamily="2" charset="-79"/>
              </a:rPr>
              <a:t>כשהזיק   חב   </a:t>
            </a:r>
            <a:r>
              <a:rPr lang="he-IL" sz="4400" dirty="0">
                <a:latin typeface="FrankRuehl "/>
                <a:cs typeface="FrankRuehl BT" pitchFamily="2" charset="-79"/>
              </a:rPr>
              <a:t>המזיק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לאתויי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r>
              <a:rPr lang="he-IL" sz="4400" dirty="0">
                <a:latin typeface="FrankRuehl "/>
                <a:cs typeface="FrankRuehl BT" pitchFamily="2" charset="-79"/>
              </a:rPr>
              <a:t>קרן.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וליתנייה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בהדיא</a:t>
            </a:r>
            <a:r>
              <a:rPr lang="he-IL" sz="4400" dirty="0">
                <a:latin typeface="FrankRuehl "/>
                <a:cs typeface="FrankRuehl BT" pitchFamily="2" charset="-79"/>
              </a:rPr>
              <a:t>!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במועדין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מתחילתן </a:t>
            </a:r>
            <a:r>
              <a:rPr lang="he-IL" sz="4400" dirty="0" err="1" smtClean="0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בתמין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ולבסוף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מועדין</a:t>
            </a:r>
            <a:r>
              <a:rPr lang="he-IL" sz="4400" dirty="0">
                <a:latin typeface="FrankRuehl "/>
                <a:cs typeface="FrankRuehl BT" pitchFamily="2" charset="-79"/>
              </a:rPr>
              <a:t> לא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קמיירי</a:t>
            </a:r>
            <a:r>
              <a:rPr lang="he-IL" sz="4400" dirty="0">
                <a:latin typeface="FrankRuehl "/>
                <a:cs typeface="FrankRuehl BT" pitchFamily="2" charset="-79"/>
              </a:rPr>
              <a:t>. </a:t>
            </a:r>
            <a:r>
              <a:rPr lang="he-IL" sz="4400" dirty="0" smtClean="0">
                <a:latin typeface="FrankRuehl "/>
                <a:cs typeface="FrankRuehl BT" pitchFamily="2" charset="-79"/>
              </a:rPr>
              <a:t>    </a:t>
            </a:r>
            <a:endParaRPr lang="he-IL" sz="4400" dirty="0">
              <a:latin typeface="FrankRuehl "/>
              <a:cs typeface="FrankRuehl BT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7907150" y="-56555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79461" y="4143375"/>
            <a:ext cx="4992614" cy="714375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8316054" y="-71140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990975" y="4857750"/>
            <a:ext cx="7990228" cy="66675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7869779" y="-50223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79460" y="4857750"/>
            <a:ext cx="3573389" cy="66675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8353425" y="-71140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  <a:endParaRPr lang="he-IL" sz="5400" b="0" cap="none" spc="0" dirty="0">
              <a:ln w="0"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5" name="קבוצה 14"/>
          <p:cNvGrpSpPr/>
          <p:nvPr/>
        </p:nvGrpSpPr>
        <p:grpSpPr>
          <a:xfrm>
            <a:off x="179457" y="5482071"/>
            <a:ext cx="11722806" cy="1291070"/>
            <a:chOff x="179457" y="5482071"/>
            <a:chExt cx="11722806" cy="1291070"/>
          </a:xfrm>
        </p:grpSpPr>
        <p:sp>
          <p:nvSpPr>
            <p:cNvPr id="13" name="מלבן 12"/>
            <p:cNvSpPr/>
            <p:nvPr/>
          </p:nvSpPr>
          <p:spPr>
            <a:xfrm>
              <a:off x="10295906" y="6106391"/>
              <a:ext cx="1606357" cy="666750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179457" y="5482071"/>
              <a:ext cx="11722805" cy="666750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09306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 animBg="1"/>
      <p:bldP spid="6" grpId="1" animBg="1"/>
      <p:bldP spid="7" grpId="0"/>
      <p:bldP spid="7" grpId="1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8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145</Words>
  <Application>Microsoft Office PowerPoint</Application>
  <PresentationFormat>מסך רחב</PresentationFormat>
  <Paragraphs>44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8" baseType="lpstr">
      <vt:lpstr>1Dalila</vt:lpstr>
      <vt:lpstr>Arial</vt:lpstr>
      <vt:lpstr>Calibri</vt:lpstr>
      <vt:lpstr>Calibri Light</vt:lpstr>
      <vt:lpstr>FrankRuehl </vt:lpstr>
      <vt:lpstr>FrankRuehl BT</vt:lpstr>
      <vt:lpstr>Guttman Mantova</vt:lpstr>
      <vt:lpstr>Guttman Yad-Brush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משפחת צוקרמן</dc:creator>
  <cp:lastModifiedBy>משפחת צוקרמן</cp:lastModifiedBy>
  <cp:revision>7</cp:revision>
  <dcterms:created xsi:type="dcterms:W3CDTF">2017-12-05T18:09:14Z</dcterms:created>
  <dcterms:modified xsi:type="dcterms:W3CDTF">2017-12-05T19:06:35Z</dcterms:modified>
</cp:coreProperties>
</file>